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0" r:id="rId2"/>
    <p:sldId id="263" r:id="rId3"/>
    <p:sldId id="261" r:id="rId4"/>
    <p:sldId id="262" r:id="rId5"/>
    <p:sldId id="257" r:id="rId6"/>
    <p:sldId id="258" r:id="rId7"/>
    <p:sldId id="256" r:id="rId8"/>
    <p:sldId id="259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918D"/>
    <a:srgbClr val="A09C9C"/>
    <a:srgbClr val="8D877E"/>
    <a:srgbClr val="A09C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434" autoAdjust="0"/>
  </p:normalViewPr>
  <p:slideViewPr>
    <p:cSldViewPr snapToGrid="0">
      <p:cViewPr varScale="1">
        <p:scale>
          <a:sx n="68" d="100"/>
          <a:sy n="68" d="100"/>
        </p:scale>
        <p:origin x="186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2FD5A5-595A-4214-8FCE-096361C0C9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8E44108-97CF-46AD-AF60-A036FC1833E1}">
      <dgm:prSet phldrT="[Text]"/>
      <dgm:spPr/>
      <dgm:t>
        <a:bodyPr/>
        <a:lstStyle/>
        <a:p>
          <a:pPr algn="l"/>
          <a:r>
            <a:rPr lang="de-DE" dirty="0" smtClean="0"/>
            <a:t>Konzept</a:t>
          </a:r>
          <a:endParaRPr lang="de-DE" dirty="0"/>
        </a:p>
      </dgm:t>
    </dgm:pt>
    <dgm:pt modelId="{1EE670C9-B771-4C4E-BE1D-D0B9C2646319}" type="sibTrans" cxnId="{537952C0-B5CC-4DDF-BB6C-A93C6F6E0454}">
      <dgm:prSet/>
      <dgm:spPr/>
      <dgm:t>
        <a:bodyPr/>
        <a:lstStyle/>
        <a:p>
          <a:pPr algn="l"/>
          <a:endParaRPr lang="de-DE"/>
        </a:p>
      </dgm:t>
    </dgm:pt>
    <dgm:pt modelId="{2669B2AD-A2BA-452F-BFD0-B5ED3F247DF3}" type="parTrans" cxnId="{537952C0-B5CC-4DDF-BB6C-A93C6F6E0454}">
      <dgm:prSet/>
      <dgm:spPr/>
      <dgm:t>
        <a:bodyPr/>
        <a:lstStyle/>
        <a:p>
          <a:pPr algn="l"/>
          <a:endParaRPr lang="de-DE"/>
        </a:p>
      </dgm:t>
    </dgm:pt>
    <dgm:pt modelId="{28FDC85E-B404-419C-9A57-F04746D96877}">
      <dgm:prSet phldrT="[Text]"/>
      <dgm:spPr/>
      <dgm:t>
        <a:bodyPr/>
        <a:lstStyle/>
        <a:p>
          <a:pPr algn="l"/>
          <a:r>
            <a:rPr lang="de-DE" dirty="0" smtClean="0"/>
            <a:t>Zeitplan</a:t>
          </a:r>
          <a:endParaRPr lang="de-DE" dirty="0"/>
        </a:p>
      </dgm:t>
    </dgm:pt>
    <dgm:pt modelId="{45B14880-081D-41F2-8A12-F32606C0FA55}" type="parTrans" cxnId="{467BB01F-5579-47E1-ADA7-548024CEBEF8}">
      <dgm:prSet/>
      <dgm:spPr/>
      <dgm:t>
        <a:bodyPr/>
        <a:lstStyle/>
        <a:p>
          <a:pPr algn="l"/>
          <a:endParaRPr lang="de-DE"/>
        </a:p>
      </dgm:t>
    </dgm:pt>
    <dgm:pt modelId="{30B9A042-9BE5-4FC4-9F59-DAF54732F6EA}" type="sibTrans" cxnId="{467BB01F-5579-47E1-ADA7-548024CEBEF8}">
      <dgm:prSet/>
      <dgm:spPr/>
      <dgm:t>
        <a:bodyPr/>
        <a:lstStyle/>
        <a:p>
          <a:pPr algn="l"/>
          <a:endParaRPr lang="de-DE"/>
        </a:p>
      </dgm:t>
    </dgm:pt>
    <dgm:pt modelId="{B062FAE6-CA81-420C-8573-946A5DCC7E94}">
      <dgm:prSet phldrT="[Text]"/>
      <dgm:spPr/>
      <dgm:t>
        <a:bodyPr/>
        <a:lstStyle/>
        <a:p>
          <a:pPr algn="l"/>
          <a:r>
            <a:rPr lang="de-DE" dirty="0" smtClean="0"/>
            <a:t>Kostenplanung</a:t>
          </a:r>
          <a:endParaRPr lang="de-DE" dirty="0"/>
        </a:p>
      </dgm:t>
    </dgm:pt>
    <dgm:pt modelId="{9FBA57DF-B6A1-48AF-B006-21D0C3449E80}" type="parTrans" cxnId="{515970D4-1FD0-45A3-BB6A-09A2882A7142}">
      <dgm:prSet/>
      <dgm:spPr/>
      <dgm:t>
        <a:bodyPr/>
        <a:lstStyle/>
        <a:p>
          <a:pPr algn="l"/>
          <a:endParaRPr lang="de-DE"/>
        </a:p>
      </dgm:t>
    </dgm:pt>
    <dgm:pt modelId="{84A25418-A0F7-4099-9019-12187EDFE36D}" type="sibTrans" cxnId="{515970D4-1FD0-45A3-BB6A-09A2882A7142}">
      <dgm:prSet/>
      <dgm:spPr/>
      <dgm:t>
        <a:bodyPr/>
        <a:lstStyle/>
        <a:p>
          <a:pPr algn="l"/>
          <a:endParaRPr lang="de-DE"/>
        </a:p>
      </dgm:t>
    </dgm:pt>
    <dgm:pt modelId="{C951FAC0-D2A5-4485-AEA6-E826E4A9B1D8}">
      <dgm:prSet phldrT="[Text]"/>
      <dgm:spPr/>
      <dgm:t>
        <a:bodyPr/>
        <a:lstStyle/>
        <a:p>
          <a:r>
            <a:rPr lang="de-DE" dirty="0" err="1" smtClean="0"/>
            <a:t>Risken</a:t>
          </a:r>
          <a:endParaRPr lang="de-DE" dirty="0"/>
        </a:p>
      </dgm:t>
    </dgm:pt>
    <dgm:pt modelId="{CD797D08-B7A5-4BA2-9621-0828F893B916}" type="parTrans" cxnId="{93234543-8BB8-4D47-9F0A-388FC967F4D4}">
      <dgm:prSet/>
      <dgm:spPr/>
      <dgm:t>
        <a:bodyPr/>
        <a:lstStyle/>
        <a:p>
          <a:endParaRPr lang="de-DE"/>
        </a:p>
      </dgm:t>
    </dgm:pt>
    <dgm:pt modelId="{719767A1-EA25-40A4-99F6-0F81BC21508D}" type="sibTrans" cxnId="{93234543-8BB8-4D47-9F0A-388FC967F4D4}">
      <dgm:prSet/>
      <dgm:spPr/>
      <dgm:t>
        <a:bodyPr/>
        <a:lstStyle/>
        <a:p>
          <a:endParaRPr lang="de-DE"/>
        </a:p>
      </dgm:t>
    </dgm:pt>
    <dgm:pt modelId="{729E0001-6475-478B-971E-04FB2D33FF9C}" type="pres">
      <dgm:prSet presAssocID="{BD2FD5A5-595A-4214-8FCE-096361C0C9C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FF0C6C0C-AD72-47A4-B794-2CEC797A3031}" type="pres">
      <dgm:prSet presAssocID="{F8E44108-97CF-46AD-AF60-A036FC1833E1}" presName="parentText" presStyleLbl="node1" presStyleIdx="0" presStyleCnt="4" custScaleY="60749" custLinFactY="-91903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E2670BE-7E2D-48A2-AD08-F23A0CB13510}" type="pres">
      <dgm:prSet presAssocID="{1EE670C9-B771-4C4E-BE1D-D0B9C2646319}" presName="spacer" presStyleCnt="0"/>
      <dgm:spPr/>
    </dgm:pt>
    <dgm:pt modelId="{5B1DCFD1-B377-4785-BC33-C8691C07BC14}" type="pres">
      <dgm:prSet presAssocID="{28FDC85E-B404-419C-9A57-F04746D96877}" presName="parentText" presStyleLbl="node1" presStyleIdx="1" presStyleCnt="4" custScaleY="60749" custLinFactY="167036" custLinFactNeighborX="2168" custLinFactNeighborY="200000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F46797C-CDBC-4180-AB5F-C18C08BD9E03}" type="pres">
      <dgm:prSet presAssocID="{30B9A042-9BE5-4FC4-9F59-DAF54732F6EA}" presName="spacer" presStyleCnt="0"/>
      <dgm:spPr/>
    </dgm:pt>
    <dgm:pt modelId="{9AC16668-05D7-47D5-95D1-74795AD3C227}" type="pres">
      <dgm:prSet presAssocID="{C951FAC0-D2A5-4485-AEA6-E826E4A9B1D8}" presName="parentText" presStyleLbl="node1" presStyleIdx="2" presStyleCnt="4" custScaleY="60749" custLinFactY="14865" custLinFactNeighborY="100000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68575D0-4A1D-4EE2-8885-D2D806704A5B}" type="pres">
      <dgm:prSet presAssocID="{719767A1-EA25-40A4-99F6-0F81BC21508D}" presName="spacer" presStyleCnt="0"/>
      <dgm:spPr/>
    </dgm:pt>
    <dgm:pt modelId="{9C6D5D85-AD6C-4645-A633-25E329332AA7}" type="pres">
      <dgm:prSet presAssocID="{B062FAE6-CA81-420C-8573-946A5DCC7E94}" presName="parentText" presStyleLbl="node1" presStyleIdx="3" presStyleCnt="4" custScaleY="60749" custLinFactY="-115551" custLinFactNeighborY="-200000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08E941B-F2F5-4473-9D05-403669B30EE8}" type="presOf" srcId="{B062FAE6-CA81-420C-8573-946A5DCC7E94}" destId="{9C6D5D85-AD6C-4645-A633-25E329332AA7}" srcOrd="0" destOrd="0" presId="urn:microsoft.com/office/officeart/2005/8/layout/vList2"/>
    <dgm:cxn modelId="{93234543-8BB8-4D47-9F0A-388FC967F4D4}" srcId="{BD2FD5A5-595A-4214-8FCE-096361C0C9CF}" destId="{C951FAC0-D2A5-4485-AEA6-E826E4A9B1D8}" srcOrd="2" destOrd="0" parTransId="{CD797D08-B7A5-4BA2-9621-0828F893B916}" sibTransId="{719767A1-EA25-40A4-99F6-0F81BC21508D}"/>
    <dgm:cxn modelId="{537952C0-B5CC-4DDF-BB6C-A93C6F6E0454}" srcId="{BD2FD5A5-595A-4214-8FCE-096361C0C9CF}" destId="{F8E44108-97CF-46AD-AF60-A036FC1833E1}" srcOrd="0" destOrd="0" parTransId="{2669B2AD-A2BA-452F-BFD0-B5ED3F247DF3}" sibTransId="{1EE670C9-B771-4C4E-BE1D-D0B9C2646319}"/>
    <dgm:cxn modelId="{8C52D175-552D-45EA-BFDE-12883EF78832}" type="presOf" srcId="{F8E44108-97CF-46AD-AF60-A036FC1833E1}" destId="{FF0C6C0C-AD72-47A4-B794-2CEC797A3031}" srcOrd="0" destOrd="0" presId="urn:microsoft.com/office/officeart/2005/8/layout/vList2"/>
    <dgm:cxn modelId="{4F2650EC-42AC-40F2-AC01-D3E94E2E2604}" type="presOf" srcId="{C951FAC0-D2A5-4485-AEA6-E826E4A9B1D8}" destId="{9AC16668-05D7-47D5-95D1-74795AD3C227}" srcOrd="0" destOrd="0" presId="urn:microsoft.com/office/officeart/2005/8/layout/vList2"/>
    <dgm:cxn modelId="{AF9ADC08-B961-4439-9518-D1754267A925}" type="presOf" srcId="{28FDC85E-B404-419C-9A57-F04746D96877}" destId="{5B1DCFD1-B377-4785-BC33-C8691C07BC14}" srcOrd="0" destOrd="0" presId="urn:microsoft.com/office/officeart/2005/8/layout/vList2"/>
    <dgm:cxn modelId="{1212D490-C7B5-4987-AA99-AADCE7C70365}" type="presOf" srcId="{BD2FD5A5-595A-4214-8FCE-096361C0C9CF}" destId="{729E0001-6475-478B-971E-04FB2D33FF9C}" srcOrd="0" destOrd="0" presId="urn:microsoft.com/office/officeart/2005/8/layout/vList2"/>
    <dgm:cxn modelId="{515970D4-1FD0-45A3-BB6A-09A2882A7142}" srcId="{BD2FD5A5-595A-4214-8FCE-096361C0C9CF}" destId="{B062FAE6-CA81-420C-8573-946A5DCC7E94}" srcOrd="3" destOrd="0" parTransId="{9FBA57DF-B6A1-48AF-B006-21D0C3449E80}" sibTransId="{84A25418-A0F7-4099-9019-12187EDFE36D}"/>
    <dgm:cxn modelId="{467BB01F-5579-47E1-ADA7-548024CEBEF8}" srcId="{BD2FD5A5-595A-4214-8FCE-096361C0C9CF}" destId="{28FDC85E-B404-419C-9A57-F04746D96877}" srcOrd="1" destOrd="0" parTransId="{45B14880-081D-41F2-8A12-F32606C0FA55}" sibTransId="{30B9A042-9BE5-4FC4-9F59-DAF54732F6EA}"/>
    <dgm:cxn modelId="{201CDD5A-7F8D-422A-A389-86D6D6A32CD6}" type="presParOf" srcId="{729E0001-6475-478B-971E-04FB2D33FF9C}" destId="{FF0C6C0C-AD72-47A4-B794-2CEC797A3031}" srcOrd="0" destOrd="0" presId="urn:microsoft.com/office/officeart/2005/8/layout/vList2"/>
    <dgm:cxn modelId="{5BD4E9EB-2D6E-4044-9673-7347D6AF61A6}" type="presParOf" srcId="{729E0001-6475-478B-971E-04FB2D33FF9C}" destId="{FE2670BE-7E2D-48A2-AD08-F23A0CB13510}" srcOrd="1" destOrd="0" presId="urn:microsoft.com/office/officeart/2005/8/layout/vList2"/>
    <dgm:cxn modelId="{0498AED2-CD4C-4F64-962B-4E0F682643E1}" type="presParOf" srcId="{729E0001-6475-478B-971E-04FB2D33FF9C}" destId="{5B1DCFD1-B377-4785-BC33-C8691C07BC14}" srcOrd="2" destOrd="0" presId="urn:microsoft.com/office/officeart/2005/8/layout/vList2"/>
    <dgm:cxn modelId="{80728439-52F8-427C-B727-9FB2E90C1217}" type="presParOf" srcId="{729E0001-6475-478B-971E-04FB2D33FF9C}" destId="{4F46797C-CDBC-4180-AB5F-C18C08BD9E03}" srcOrd="3" destOrd="0" presId="urn:microsoft.com/office/officeart/2005/8/layout/vList2"/>
    <dgm:cxn modelId="{A26B2440-D699-4AB1-B9CC-AE07E9BCD733}" type="presParOf" srcId="{729E0001-6475-478B-971E-04FB2D33FF9C}" destId="{9AC16668-05D7-47D5-95D1-74795AD3C227}" srcOrd="4" destOrd="0" presId="urn:microsoft.com/office/officeart/2005/8/layout/vList2"/>
    <dgm:cxn modelId="{471BEBA1-D1C6-46C8-93E7-D0F1EBA8A8DB}" type="presParOf" srcId="{729E0001-6475-478B-971E-04FB2D33FF9C}" destId="{868575D0-4A1D-4EE2-8885-D2D806704A5B}" srcOrd="5" destOrd="0" presId="urn:microsoft.com/office/officeart/2005/8/layout/vList2"/>
    <dgm:cxn modelId="{53E3CEDA-56C2-4423-AC8B-4A68401507B1}" type="presParOf" srcId="{729E0001-6475-478B-971E-04FB2D33FF9C}" destId="{9C6D5D85-AD6C-4645-A633-25E329332AA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0C6C0C-AD72-47A4-B794-2CEC797A3031}">
      <dsp:nvSpPr>
        <dsp:cNvPr id="0" name=""/>
        <dsp:cNvSpPr/>
      </dsp:nvSpPr>
      <dsp:spPr>
        <a:xfrm>
          <a:off x="0" y="0"/>
          <a:ext cx="6488752" cy="9325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900" kern="1200" dirty="0" smtClean="0"/>
            <a:t>Konzept</a:t>
          </a:r>
          <a:endParaRPr lang="de-DE" sz="3900" kern="1200" dirty="0"/>
        </a:p>
      </dsp:txBody>
      <dsp:txXfrm>
        <a:off x="45522" y="45522"/>
        <a:ext cx="6397708" cy="841477"/>
      </dsp:txXfrm>
    </dsp:sp>
    <dsp:sp modelId="{5B1DCFD1-B377-4785-BC33-C8691C07BC14}">
      <dsp:nvSpPr>
        <dsp:cNvPr id="0" name=""/>
        <dsp:cNvSpPr/>
      </dsp:nvSpPr>
      <dsp:spPr>
        <a:xfrm>
          <a:off x="0" y="5086202"/>
          <a:ext cx="6488752" cy="9325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900" kern="1200" dirty="0" smtClean="0"/>
            <a:t>Zeitplan</a:t>
          </a:r>
          <a:endParaRPr lang="de-DE" sz="3900" kern="1200" dirty="0"/>
        </a:p>
      </dsp:txBody>
      <dsp:txXfrm>
        <a:off x="45522" y="5131724"/>
        <a:ext cx="6397708" cy="841477"/>
      </dsp:txXfrm>
    </dsp:sp>
    <dsp:sp modelId="{9AC16668-05D7-47D5-95D1-74795AD3C227}">
      <dsp:nvSpPr>
        <dsp:cNvPr id="0" name=""/>
        <dsp:cNvSpPr/>
      </dsp:nvSpPr>
      <dsp:spPr>
        <a:xfrm>
          <a:off x="0" y="3682838"/>
          <a:ext cx="6488752" cy="9325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900" kern="1200" dirty="0" err="1" smtClean="0"/>
            <a:t>Risken</a:t>
          </a:r>
          <a:endParaRPr lang="de-DE" sz="3900" kern="1200" dirty="0"/>
        </a:p>
      </dsp:txBody>
      <dsp:txXfrm>
        <a:off x="45522" y="3728360"/>
        <a:ext cx="6397708" cy="841477"/>
      </dsp:txXfrm>
    </dsp:sp>
    <dsp:sp modelId="{9C6D5D85-AD6C-4645-A633-25E329332AA7}">
      <dsp:nvSpPr>
        <dsp:cNvPr id="0" name=""/>
        <dsp:cNvSpPr/>
      </dsp:nvSpPr>
      <dsp:spPr>
        <a:xfrm>
          <a:off x="0" y="2244782"/>
          <a:ext cx="6488752" cy="9325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900" kern="1200" dirty="0" smtClean="0"/>
            <a:t>Kostenplanung</a:t>
          </a:r>
          <a:endParaRPr lang="de-DE" sz="3900" kern="1200" dirty="0"/>
        </a:p>
      </dsp:txBody>
      <dsp:txXfrm>
        <a:off x="45522" y="2290304"/>
        <a:ext cx="6397708" cy="8414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A04699-2E59-4E1C-8551-AD62BF77A28C}" type="datetimeFigureOut">
              <a:rPr lang="de-DE" smtClean="0"/>
              <a:t>03.06.2014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33AD4E-0680-4C3B-8693-D840514AE7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738491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2.jpeg>
</file>

<file path=ppt/media/image3.jpe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DDC2F-5ACA-4F7C-B7B4-8F9E562A6621}" type="datetimeFigureOut">
              <a:rPr lang="de-DE" smtClean="0"/>
              <a:t>03.06.2014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1FB7BD-CF6F-4BE1-AE2B-920649D960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95770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FB7BD-CF6F-4BE1-AE2B-920649D96037}" type="slidenum">
              <a:rPr lang="de-DE" smtClean="0"/>
              <a:t>1</a:t>
            </a:fld>
            <a:endParaRPr lang="de-DE"/>
          </a:p>
        </p:txBody>
      </p:sp>
      <p:sp>
        <p:nvSpPr>
          <p:cNvPr id="5" name="Kopfzeilenplatzhalt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724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1FB7BD-CF6F-4BE1-AE2B-920649D9603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8020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1FB7BD-CF6F-4BE1-AE2B-920649D9603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140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1AF14-4CAA-44CC-8C65-81A380330B4B}" type="datetime1">
              <a:rPr lang="de-DE" smtClean="0"/>
              <a:t>03.06.2014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1778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E11AB-9AE6-4E4B-99E2-0F30148E0B54}" type="datetime1">
              <a:rPr lang="de-DE" smtClean="0"/>
              <a:t>03.06.2014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17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22F2-90B6-40D0-82D3-3C157A29E03F}" type="datetime1">
              <a:rPr lang="de-DE" smtClean="0"/>
              <a:t>03.06.2014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7915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8190C-2B2E-4614-BE68-3987B412E29B}" type="datetime1">
              <a:rPr lang="de-DE" smtClean="0"/>
              <a:t>03.06.2014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0219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3AC24-D296-47FC-B8EC-194A216CF298}" type="datetime1">
              <a:rPr lang="de-DE" smtClean="0"/>
              <a:t>03.06.2014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181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3A6F-41BF-400D-9391-401A217F3A54}" type="datetime1">
              <a:rPr lang="de-DE" smtClean="0"/>
              <a:t>03.06.2014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9575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58B2-D0A6-4267-9855-F29590641E5E}" type="datetime1">
              <a:rPr lang="de-DE" smtClean="0"/>
              <a:t>03.06.2014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32070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92E18-4F24-4678-BD15-EBD451A5A274}" type="datetime1">
              <a:rPr lang="de-DE" smtClean="0"/>
              <a:t>03.06.2014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4929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9B5D-D7A6-4AF6-9701-ECF4ECA8387D}" type="datetime1">
              <a:rPr lang="de-DE" smtClean="0"/>
              <a:t>03.06.2014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30606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B8F17-FB10-4CE3-AF65-F6E00BC45A4E}" type="datetime1">
              <a:rPr lang="de-DE" smtClean="0"/>
              <a:t>03.06.2014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753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D7840-ACF6-4ED8-87C5-9A4013771A87}" type="datetime1">
              <a:rPr lang="de-DE" smtClean="0"/>
              <a:t>03.06.2014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157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"/>
            <a:lum/>
          </a:blip>
          <a:srcRect/>
          <a:stretch>
            <a:fillRect l="-4000" t="4000" r="-4000" b="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9A3A72-32C4-42E1-8B7F-DBED8B23CCD9}" type="datetime1">
              <a:rPr lang="de-DE" smtClean="0"/>
              <a:t>03.06.2014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CC8AB-DE46-4501-9AE5-EE7FE10B06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5328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3359688" y="313509"/>
            <a:ext cx="6111857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i="1" dirty="0" smtClean="0"/>
              <a:t>ZWISCHENPRÄSENTATION</a:t>
            </a:r>
          </a:p>
          <a:p>
            <a:pPr algn="ctr"/>
            <a:endParaRPr lang="de-DE" sz="3200" i="1" dirty="0" smtClean="0"/>
          </a:p>
          <a:p>
            <a:pPr algn="ctr"/>
            <a:endParaRPr lang="de-DE" sz="3200" i="1" dirty="0"/>
          </a:p>
          <a:p>
            <a:pPr algn="ctr"/>
            <a:endParaRPr lang="de-DE" sz="3200" i="1" dirty="0" smtClean="0"/>
          </a:p>
          <a:p>
            <a:pPr algn="ctr"/>
            <a:endParaRPr lang="de-DE" sz="3200" i="1" dirty="0" smtClean="0"/>
          </a:p>
          <a:p>
            <a:pPr algn="ctr"/>
            <a:r>
              <a:rPr lang="de-DE" sz="4800" i="1" dirty="0" smtClean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Flying Circus</a:t>
            </a:r>
            <a:endParaRPr lang="de-DE" sz="2400" i="1" dirty="0" smtClean="0"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de-DE" sz="2400" i="1" dirty="0" smtClean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(weil bei uns das Team im Mittelpunkt steht)</a:t>
            </a:r>
            <a:endParaRPr lang="de-DE" sz="2400" i="1" dirty="0"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2F6A7-4C0E-4DD6-B5D5-B903948AFE6A}" type="datetime1">
              <a:rPr lang="de-DE" smtClean="0"/>
              <a:t>03.06.2014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429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9B5D-D7A6-4AF6-9701-ECF4ECA8387D}" type="datetime1">
              <a:rPr lang="de-DE" smtClean="0"/>
              <a:t>03.06.2014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10</a:t>
            </a:fld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838200" y="450166"/>
            <a:ext cx="2301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i="1" u="sng" dirty="0" smtClean="0"/>
              <a:t>Risiken:</a:t>
            </a:r>
            <a:endParaRPr lang="de-DE" sz="2000" i="1" u="sng" dirty="0"/>
          </a:p>
        </p:txBody>
      </p:sp>
      <p:sp>
        <p:nvSpPr>
          <p:cNvPr id="7" name="Textfeld 6"/>
          <p:cNvSpPr txBox="1"/>
          <p:nvPr/>
        </p:nvSpPr>
        <p:spPr>
          <a:xfrm>
            <a:off x="3889612" y="850276"/>
            <a:ext cx="4380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Gondel gerät in Schwingungen, welche unsere Regelung nicht kompensieren kann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4038600" y="1801504"/>
            <a:ext cx="3918045" cy="859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4038600" y="1801504"/>
            <a:ext cx="391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Filterung reicht nicht aus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4176215" y="2497540"/>
            <a:ext cx="3125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Keine genügend hohe </a:t>
            </a:r>
            <a:r>
              <a:rPr lang="de-DE" dirty="0" err="1" smtClean="0"/>
              <a:t>genauigkeit</a:t>
            </a:r>
            <a:r>
              <a:rPr lang="de-DE" dirty="0" smtClean="0"/>
              <a:t> des </a:t>
            </a:r>
            <a:r>
              <a:rPr lang="de-DE" dirty="0" err="1" smtClean="0"/>
              <a:t>ips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4380931" y="3671248"/>
            <a:ext cx="2333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Der zeitliche </a:t>
            </a:r>
            <a:r>
              <a:rPr lang="de-DE" dirty="0" err="1" smtClean="0"/>
              <a:t>aspekt</a:t>
            </a:r>
            <a:r>
              <a:rPr lang="de-DE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089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9B5D-D7A6-4AF6-9701-ECF4ECA8387D}" type="datetime1">
              <a:rPr lang="de-DE" smtClean="0"/>
              <a:t>03.06.2014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11</a:t>
            </a:fld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2138149" y="2634018"/>
            <a:ext cx="791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 smtClean="0">
                <a:solidFill>
                  <a:schemeClr val="accent4">
                    <a:lumMod val="75000"/>
                  </a:schemeClr>
                </a:solidFill>
              </a:rPr>
              <a:t>Vielen Dank für ihre Aufmerksamkeit</a:t>
            </a:r>
            <a:endParaRPr lang="de-DE" sz="2400" i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32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253623460"/>
              </p:ext>
            </p:extLst>
          </p:nvPr>
        </p:nvGraphicFramePr>
        <p:xfrm>
          <a:off x="0" y="0"/>
          <a:ext cx="6488752" cy="6356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Datumsplatzhalt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09922-D036-477D-9CBE-541C42116426}" type="datetime1">
              <a:rPr lang="de-DE" smtClean="0"/>
              <a:t>03.06.2014</a:t>
            </a:fld>
            <a:endParaRPr lang="de-DE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2</a:t>
            </a:fld>
            <a:endParaRPr lang="de-DE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2" name="Textfeld 1"/>
          <p:cNvSpPr txBox="1"/>
          <p:nvPr/>
        </p:nvSpPr>
        <p:spPr>
          <a:xfrm>
            <a:off x="326405" y="1089742"/>
            <a:ext cx="2129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Hardware</a:t>
            </a:r>
            <a:endParaRPr lang="de-DE" sz="2400" dirty="0"/>
          </a:p>
        </p:txBody>
      </p:sp>
      <p:sp>
        <p:nvSpPr>
          <p:cNvPr id="3" name="Textfeld 2"/>
          <p:cNvSpPr txBox="1"/>
          <p:nvPr/>
        </p:nvSpPr>
        <p:spPr>
          <a:xfrm>
            <a:off x="326405" y="1574268"/>
            <a:ext cx="2115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Software</a:t>
            </a:r>
            <a:endParaRPr lang="de-DE" sz="2400" dirty="0"/>
          </a:p>
        </p:txBody>
      </p:sp>
      <p:sp>
        <p:nvSpPr>
          <p:cNvPr id="4" name="Flussdiagramm: Verbindungsstelle 3"/>
          <p:cNvSpPr/>
          <p:nvPr/>
        </p:nvSpPr>
        <p:spPr>
          <a:xfrm>
            <a:off x="326408" y="1297716"/>
            <a:ext cx="45719" cy="45719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lussdiagramm: Verbindungsstelle 8"/>
          <p:cNvSpPr/>
          <p:nvPr/>
        </p:nvSpPr>
        <p:spPr>
          <a:xfrm flipH="1" flipV="1">
            <a:off x="326405" y="1782242"/>
            <a:ext cx="45721" cy="45719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7454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2" grpId="0"/>
      <p:bldP spid="3" grpId="0"/>
      <p:bldP spid="4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654" y="-1452439"/>
            <a:ext cx="13170010" cy="9877508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4441618" y="5247249"/>
            <a:ext cx="3629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Motoren zur Richtungssteuerung</a:t>
            </a:r>
            <a:endParaRPr lang="de-DE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Ellipse 3"/>
          <p:cNvSpPr/>
          <p:nvPr/>
        </p:nvSpPr>
        <p:spPr>
          <a:xfrm>
            <a:off x="365760" y="2869809"/>
            <a:ext cx="900332" cy="844062"/>
          </a:xfrm>
          <a:prstGeom prst="ellipse">
            <a:avLst/>
          </a:prstGeom>
          <a:noFill/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llipse 4"/>
          <p:cNvSpPr/>
          <p:nvPr/>
        </p:nvSpPr>
        <p:spPr>
          <a:xfrm>
            <a:off x="10942320" y="2869809"/>
            <a:ext cx="900332" cy="844062"/>
          </a:xfrm>
          <a:prstGeom prst="ellipse">
            <a:avLst/>
          </a:prstGeom>
          <a:noFill/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r Verbinder 6"/>
          <p:cNvCxnSpPr>
            <a:stCxn id="5" idx="3"/>
            <a:endCxn id="3" idx="3"/>
          </p:cNvCxnSpPr>
          <p:nvPr/>
        </p:nvCxnSpPr>
        <p:spPr>
          <a:xfrm flipH="1">
            <a:off x="8071083" y="3590261"/>
            <a:ext cx="3003088" cy="1841654"/>
          </a:xfrm>
          <a:prstGeom prst="line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/>
          <p:cNvCxnSpPr>
            <a:stCxn id="3" idx="1"/>
            <a:endCxn id="4" idx="5"/>
          </p:cNvCxnSpPr>
          <p:nvPr/>
        </p:nvCxnSpPr>
        <p:spPr>
          <a:xfrm flipH="1" flipV="1">
            <a:off x="1134241" y="3590261"/>
            <a:ext cx="3307377" cy="1841654"/>
          </a:xfrm>
          <a:prstGeom prst="line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4767061" y="815926"/>
            <a:ext cx="297857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IPS Ultraschall</a:t>
            </a:r>
            <a:endParaRPr lang="de-DE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767061" y="1185258"/>
            <a:ext cx="297857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IPS Infrarot</a:t>
            </a:r>
            <a:endParaRPr lang="de-DE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7" name="Gerade Verbindung mit Pfeil 16"/>
          <p:cNvCxnSpPr/>
          <p:nvPr/>
        </p:nvCxnSpPr>
        <p:spPr>
          <a:xfrm flipH="1">
            <a:off x="1828802" y="1064735"/>
            <a:ext cx="3713869" cy="2189312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/>
          <p:nvPr/>
        </p:nvCxnSpPr>
        <p:spPr>
          <a:xfrm>
            <a:off x="6963508" y="1064735"/>
            <a:ext cx="3435728" cy="2151519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/>
          <p:nvPr/>
        </p:nvCxnSpPr>
        <p:spPr>
          <a:xfrm>
            <a:off x="6256350" y="1554590"/>
            <a:ext cx="409391" cy="1699457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5" idx="2"/>
          </p:cNvCxnSpPr>
          <p:nvPr/>
        </p:nvCxnSpPr>
        <p:spPr>
          <a:xfrm flipH="1">
            <a:off x="5600372" y="1554590"/>
            <a:ext cx="655978" cy="1656988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/>
          <p:cNvSpPr txBox="1"/>
          <p:nvPr/>
        </p:nvSpPr>
        <p:spPr>
          <a:xfrm>
            <a:off x="4668781" y="172098"/>
            <a:ext cx="2978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Motor zur Höhenregelung</a:t>
            </a:r>
            <a:endParaRPr lang="de-DE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32" name="Gerader Verbinder 31"/>
          <p:cNvCxnSpPr>
            <a:endCxn id="36" idx="0"/>
          </p:cNvCxnSpPr>
          <p:nvPr/>
        </p:nvCxnSpPr>
        <p:spPr>
          <a:xfrm>
            <a:off x="6158070" y="541430"/>
            <a:ext cx="0" cy="1725778"/>
          </a:xfrm>
          <a:prstGeom prst="line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5600370" y="2267208"/>
            <a:ext cx="1115400" cy="978808"/>
          </a:xfrm>
          <a:prstGeom prst="ellipse">
            <a:avLst/>
          </a:prstGeom>
          <a:noFill/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Datumsplatzhalter 4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D702E-F236-4646-8997-78EBA87738F8}" type="datetime1">
              <a:rPr lang="de-DE" smtClean="0"/>
              <a:t>03.06.2014</a:t>
            </a:fld>
            <a:endParaRPr lang="de-DE"/>
          </a:p>
        </p:txBody>
      </p:sp>
      <p:sp>
        <p:nvSpPr>
          <p:cNvPr id="44" name="Foliennummernplatzhalt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3</a:t>
            </a:fld>
            <a:endParaRPr lang="de-DE"/>
          </a:p>
        </p:txBody>
      </p:sp>
      <p:sp>
        <p:nvSpPr>
          <p:cNvPr id="46" name="Fußzeilenplatzhalter 4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986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 animBg="1"/>
      <p:bldP spid="4" grpId="1" animBg="1"/>
      <p:bldP spid="5" grpId="0" animBg="1"/>
      <p:bldP spid="5" grpId="1" animBg="1"/>
      <p:bldP spid="13" grpId="0"/>
      <p:bldP spid="13" grpId="1"/>
      <p:bldP spid="15" grpId="0"/>
      <p:bldP spid="15" grpId="1"/>
      <p:bldP spid="31" grpId="0"/>
      <p:bldP spid="31" grpId="1"/>
      <p:bldP spid="36" grpId="0" animBg="1"/>
      <p:bldP spid="36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78349" y="-5193861"/>
            <a:ext cx="12948693" cy="12192002"/>
          </a:xfrm>
          <a:prstGeom prst="rect">
            <a:avLst/>
          </a:prstGeom>
        </p:spPr>
      </p:pic>
      <p:sp>
        <p:nvSpPr>
          <p:cNvPr id="4" name="Abgerundetes Rechteck 3"/>
          <p:cNvSpPr/>
          <p:nvPr/>
        </p:nvSpPr>
        <p:spPr>
          <a:xfrm rot="21433250">
            <a:off x="6550702" y="2638269"/>
            <a:ext cx="2008682" cy="2578308"/>
          </a:xfrm>
          <a:prstGeom prst="roundRect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8754257" y="3447738"/>
            <a:ext cx="22635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Arduino</a:t>
            </a:r>
            <a:r>
              <a:rPr lang="de-DE" sz="20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Pro Micro</a:t>
            </a:r>
            <a:endParaRPr lang="de-DE" sz="20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6489375" y="1409076"/>
            <a:ext cx="2519713" cy="1182012"/>
          </a:xfrm>
          <a:prstGeom prst="round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248932" y="1768839"/>
            <a:ext cx="1768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chemeClr val="accent2">
                    <a:lumMod val="75000"/>
                  </a:schemeClr>
                </a:solidFill>
              </a:rPr>
              <a:t>NRF Modul</a:t>
            </a:r>
            <a:endParaRPr lang="de-DE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Abgerundetes Rechteck 7"/>
          <p:cNvSpPr/>
          <p:nvPr/>
        </p:nvSpPr>
        <p:spPr>
          <a:xfrm>
            <a:off x="7105337" y="55814"/>
            <a:ext cx="1019331" cy="1304144"/>
          </a:xfrm>
          <a:prstGeom prst="round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8229601" y="278304"/>
            <a:ext cx="20386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chemeClr val="accent1">
                    <a:lumMod val="75000"/>
                  </a:schemeClr>
                </a:solidFill>
              </a:rPr>
              <a:t>Inverter-Baustein</a:t>
            </a:r>
            <a:endParaRPr lang="de-DE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680911" y="5620199"/>
            <a:ext cx="2713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rgbClr val="92D050"/>
                </a:solidFill>
              </a:rPr>
              <a:t>Ultraschall Höhensensor</a:t>
            </a:r>
            <a:endParaRPr lang="de-DE" sz="2000" dirty="0">
              <a:solidFill>
                <a:srgbClr val="92D050"/>
              </a:solidFill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4586992" y="4601980"/>
            <a:ext cx="2203554" cy="2256020"/>
          </a:xfrm>
          <a:prstGeom prst="round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Abgerundetes Rechteck 11"/>
          <p:cNvSpPr/>
          <p:nvPr/>
        </p:nvSpPr>
        <p:spPr>
          <a:xfrm>
            <a:off x="5366477" y="218320"/>
            <a:ext cx="1633927" cy="1244184"/>
          </a:xfrm>
          <a:prstGeom prst="round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Abgerundetes Rechteck 12"/>
          <p:cNvSpPr/>
          <p:nvPr/>
        </p:nvSpPr>
        <p:spPr>
          <a:xfrm>
            <a:off x="4084818" y="1498139"/>
            <a:ext cx="1896707" cy="1427535"/>
          </a:xfrm>
          <a:prstGeom prst="round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Abgerundetes Rechteck 13"/>
          <p:cNvSpPr/>
          <p:nvPr/>
        </p:nvSpPr>
        <p:spPr>
          <a:xfrm>
            <a:off x="3951271" y="2925674"/>
            <a:ext cx="2030254" cy="1576280"/>
          </a:xfrm>
          <a:prstGeom prst="round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918741" y="2591088"/>
            <a:ext cx="17238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solidFill>
                  <a:srgbClr val="FFFF00"/>
                </a:solidFill>
              </a:rPr>
              <a:t>Motortreiber</a:t>
            </a:r>
            <a:endParaRPr lang="de-DE" sz="2000" dirty="0">
              <a:solidFill>
                <a:srgbClr val="FFFF00"/>
              </a:solidFill>
            </a:endParaRPr>
          </a:p>
        </p:txBody>
      </p:sp>
      <p:sp>
        <p:nvSpPr>
          <p:cNvPr id="16" name="Abgerundetes Rechteck 15"/>
          <p:cNvSpPr/>
          <p:nvPr/>
        </p:nvSpPr>
        <p:spPr>
          <a:xfrm>
            <a:off x="4272197" y="278304"/>
            <a:ext cx="1199213" cy="56114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Abgerundetes Rechteck 16"/>
          <p:cNvSpPr/>
          <p:nvPr/>
        </p:nvSpPr>
        <p:spPr>
          <a:xfrm>
            <a:off x="4272196" y="839323"/>
            <a:ext cx="1199214" cy="76805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/>
        </p:nvSpPr>
        <p:spPr>
          <a:xfrm>
            <a:off x="2383436" y="0"/>
            <a:ext cx="1888760" cy="4001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de-DE" sz="2000" dirty="0">
              <a:solidFill>
                <a:srgbClr val="FF0000"/>
              </a:solidFill>
            </a:endParaRPr>
          </a:p>
        </p:txBody>
      </p:sp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F203-F0AD-41E5-87AC-7EC1021ED621}" type="datetime1">
              <a:rPr lang="de-DE" smtClean="0"/>
              <a:t>03.06.2014</a:t>
            </a:fld>
            <a:endParaRPr lang="de-DE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4</a:t>
            </a:fld>
            <a:endParaRPr lang="de-DE"/>
          </a:p>
        </p:txBody>
      </p:sp>
      <p:sp>
        <p:nvSpPr>
          <p:cNvPr id="22" name="Fußzeilenplatzhalt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251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 animBg="1"/>
      <p:bldP spid="6" grpId="1" animBg="1"/>
      <p:bldP spid="7" grpId="0"/>
      <p:bldP spid="7" grpId="1"/>
      <p:bldP spid="8" grpId="0" animBg="1"/>
      <p:bldP spid="8" grpId="1" animBg="1"/>
      <p:bldP spid="9" grpId="0"/>
      <p:bldP spid="9" grpId="1"/>
      <p:bldP spid="10" grpId="0"/>
      <p:bldP spid="10" grpId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/>
      <p:bldP spid="15" grpId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770" y="86207"/>
            <a:ext cx="8397024" cy="6771793"/>
          </a:xfrm>
          <a:prstGeom prst="rect">
            <a:avLst/>
          </a:prstGeom>
        </p:spPr>
      </p:pic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DF300-DBAA-4348-A430-950972D10765}" type="datetime1">
              <a:rPr lang="de-DE" smtClean="0"/>
              <a:t>03.06.2014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755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697" y="0"/>
            <a:ext cx="7710429" cy="6858000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483D-EF7E-4DEE-A8A8-2D8C4CCFF2AC}" type="datetime1">
              <a:rPr lang="de-DE" smtClean="0"/>
              <a:t>03.06.2014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754510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/>
          <p:cNvSpPr txBox="1"/>
          <p:nvPr/>
        </p:nvSpPr>
        <p:spPr>
          <a:xfrm>
            <a:off x="3966690" y="52468"/>
            <a:ext cx="3940935" cy="461665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 smtClean="0"/>
              <a:t>void</a:t>
            </a:r>
            <a:r>
              <a:rPr lang="de-DE" sz="2400" dirty="0" smtClean="0"/>
              <a:t> </a:t>
            </a:r>
            <a:r>
              <a:rPr lang="de-DE" sz="2400" dirty="0" err="1" smtClean="0"/>
              <a:t>loop</a:t>
            </a:r>
            <a:r>
              <a:rPr lang="de-DE" sz="2400" dirty="0" smtClean="0"/>
              <a:t>()</a:t>
            </a:r>
            <a:endParaRPr lang="de-DE" sz="2400" dirty="0"/>
          </a:p>
        </p:txBody>
      </p:sp>
      <p:sp>
        <p:nvSpPr>
          <p:cNvPr id="8" name="Abgerundetes Rechteck 7"/>
          <p:cNvSpPr/>
          <p:nvPr/>
        </p:nvSpPr>
        <p:spPr>
          <a:xfrm>
            <a:off x="4101916" y="609125"/>
            <a:ext cx="3618965" cy="87555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Kommunikation NRF</a:t>
            </a:r>
          </a:p>
          <a:p>
            <a:pPr algn="ctr"/>
            <a:endParaRPr lang="de-DE" sz="400" dirty="0" smtClean="0">
              <a:solidFill>
                <a:schemeClr val="tx1"/>
              </a:solidFill>
            </a:endParaRPr>
          </a:p>
          <a:p>
            <a:r>
              <a:rPr lang="de-DE" sz="1400" dirty="0" err="1" smtClean="0">
                <a:solidFill>
                  <a:schemeClr val="tx1"/>
                </a:solidFill>
              </a:rPr>
              <a:t>getSollWerte</a:t>
            </a:r>
            <a:r>
              <a:rPr lang="de-DE" sz="1400" dirty="0" smtClean="0">
                <a:solidFill>
                  <a:schemeClr val="tx1"/>
                </a:solidFill>
              </a:rPr>
              <a:t>, </a:t>
            </a:r>
            <a:r>
              <a:rPr lang="de-DE" sz="1400" dirty="0" err="1" smtClean="0">
                <a:solidFill>
                  <a:schemeClr val="tx1"/>
                </a:solidFill>
              </a:rPr>
              <a:t>getAbwurf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4101917" y="1579675"/>
            <a:ext cx="3618964" cy="1622737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Sensoren auslesen</a:t>
            </a:r>
          </a:p>
          <a:p>
            <a:pPr algn="ctr"/>
            <a:endParaRPr lang="de-DE" sz="400" dirty="0" smtClean="0">
              <a:solidFill>
                <a:schemeClr val="tx1"/>
              </a:solidFill>
            </a:endParaRPr>
          </a:p>
          <a:p>
            <a:r>
              <a:rPr lang="de-DE" sz="1400" dirty="0" smtClean="0">
                <a:solidFill>
                  <a:schemeClr val="tx1"/>
                </a:solidFill>
              </a:rPr>
              <a:t>IMU – keine Verzögerung nötig</a:t>
            </a:r>
          </a:p>
          <a:p>
            <a:r>
              <a:rPr lang="de-DE" sz="1400" dirty="0" smtClean="0">
                <a:solidFill>
                  <a:schemeClr val="tx1"/>
                </a:solidFill>
              </a:rPr>
              <a:t>Ultraschall – min. 70 </a:t>
            </a:r>
            <a:r>
              <a:rPr lang="de-DE" sz="1400" dirty="0" err="1" smtClean="0">
                <a:solidFill>
                  <a:schemeClr val="tx1"/>
                </a:solidFill>
              </a:rPr>
              <a:t>ms</a:t>
            </a:r>
            <a:r>
              <a:rPr lang="de-DE" sz="1400" dirty="0" smtClean="0">
                <a:solidFill>
                  <a:schemeClr val="tx1"/>
                </a:solidFill>
              </a:rPr>
              <a:t> bis Auslese</a:t>
            </a:r>
          </a:p>
          <a:p>
            <a:r>
              <a:rPr lang="de-DE" sz="1400" dirty="0" smtClean="0">
                <a:solidFill>
                  <a:schemeClr val="tx1"/>
                </a:solidFill>
              </a:rPr>
              <a:t>IPS – jede 200 </a:t>
            </a:r>
            <a:r>
              <a:rPr lang="de-DE" sz="1400" dirty="0" err="1" smtClean="0">
                <a:solidFill>
                  <a:schemeClr val="tx1"/>
                </a:solidFill>
              </a:rPr>
              <a:t>ms</a:t>
            </a:r>
            <a:r>
              <a:rPr lang="de-DE" sz="1400" dirty="0" smtClean="0">
                <a:solidFill>
                  <a:schemeClr val="tx1"/>
                </a:solidFill>
              </a:rPr>
              <a:t> jeweils zwei Pulse senden</a:t>
            </a:r>
          </a:p>
          <a:p>
            <a:endParaRPr lang="de-DE" sz="800" dirty="0" smtClean="0">
              <a:solidFill>
                <a:schemeClr val="tx1"/>
              </a:solidFill>
            </a:endParaRPr>
          </a:p>
          <a:p>
            <a:r>
              <a:rPr lang="de-DE" sz="1400" dirty="0" smtClean="0">
                <a:solidFill>
                  <a:srgbClr val="FF0000"/>
                </a:solidFill>
              </a:rPr>
              <a:t>Timing</a:t>
            </a:r>
            <a:r>
              <a:rPr lang="de-DE" sz="1400" dirty="0" smtClean="0">
                <a:solidFill>
                  <a:schemeClr val="tx1"/>
                </a:solidFill>
              </a:rPr>
              <a:t> mit </a:t>
            </a:r>
            <a:r>
              <a:rPr lang="de-DE" sz="1400" dirty="0" err="1" smtClean="0">
                <a:solidFill>
                  <a:srgbClr val="92D050"/>
                </a:solidFill>
              </a:rPr>
              <a:t>SimpleTimer</a:t>
            </a:r>
            <a:r>
              <a:rPr lang="de-DE" sz="1400" dirty="0" smtClean="0">
                <a:solidFill>
                  <a:schemeClr val="tx1"/>
                </a:solidFill>
              </a:rPr>
              <a:t> </a:t>
            </a:r>
            <a:r>
              <a:rPr lang="de-DE" sz="1400" dirty="0" err="1" smtClean="0">
                <a:solidFill>
                  <a:schemeClr val="tx1"/>
                </a:solidFill>
              </a:rPr>
              <a:t>Arduino</a:t>
            </a:r>
            <a:r>
              <a:rPr lang="de-DE" sz="1400" dirty="0" smtClean="0">
                <a:solidFill>
                  <a:schemeClr val="tx1"/>
                </a:solidFill>
              </a:rPr>
              <a:t> </a:t>
            </a:r>
            <a:r>
              <a:rPr lang="de-DE" sz="1400" dirty="0" err="1" smtClean="0">
                <a:solidFill>
                  <a:schemeClr val="tx1"/>
                </a:solidFill>
              </a:rPr>
              <a:t>Libary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12" name="Abgerundetes Rechteck 11"/>
          <p:cNvSpPr/>
          <p:nvPr/>
        </p:nvSpPr>
        <p:spPr>
          <a:xfrm>
            <a:off x="4127676" y="3297404"/>
            <a:ext cx="3618965" cy="130291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Berechnungen ausführen</a:t>
            </a:r>
          </a:p>
          <a:p>
            <a:pPr algn="ctr"/>
            <a:endParaRPr lang="de-DE" sz="400" dirty="0" smtClean="0">
              <a:solidFill>
                <a:schemeClr val="tx1"/>
              </a:solidFill>
            </a:endParaRPr>
          </a:p>
          <a:p>
            <a:r>
              <a:rPr lang="de-DE" sz="1400" dirty="0" smtClean="0">
                <a:solidFill>
                  <a:schemeClr val="tx1"/>
                </a:solidFill>
              </a:rPr>
              <a:t>Distanz zum </a:t>
            </a:r>
            <a:r>
              <a:rPr lang="de-DE" sz="1400" dirty="0" err="1" smtClean="0">
                <a:solidFill>
                  <a:schemeClr val="tx1"/>
                </a:solidFill>
              </a:rPr>
              <a:t>Wegpunkt</a:t>
            </a:r>
            <a:r>
              <a:rPr lang="de-DE" sz="1400" dirty="0" smtClean="0">
                <a:solidFill>
                  <a:schemeClr val="tx1"/>
                </a:solidFill>
              </a:rPr>
              <a:t> (Toleranzbereich)</a:t>
            </a:r>
          </a:p>
          <a:p>
            <a:r>
              <a:rPr lang="de-DE" sz="1400" dirty="0" err="1" smtClean="0">
                <a:solidFill>
                  <a:schemeClr val="tx1"/>
                </a:solidFill>
              </a:rPr>
              <a:t>Wegpunkt</a:t>
            </a:r>
            <a:r>
              <a:rPr lang="de-DE" sz="1400" dirty="0" smtClean="0">
                <a:solidFill>
                  <a:schemeClr val="tx1"/>
                </a:solidFill>
              </a:rPr>
              <a:t> == Abwurfpunkt?</a:t>
            </a:r>
          </a:p>
          <a:p>
            <a:r>
              <a:rPr lang="de-DE" sz="1400" dirty="0" smtClean="0">
                <a:solidFill>
                  <a:schemeClr val="tx1"/>
                </a:solidFill>
              </a:rPr>
              <a:t>Soll-Richtung ausrechnen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13" name="Abgerundetes Rechteck 12"/>
          <p:cNvSpPr/>
          <p:nvPr/>
        </p:nvSpPr>
        <p:spPr>
          <a:xfrm>
            <a:off x="4127676" y="4695307"/>
            <a:ext cx="3618965" cy="130291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Regelung</a:t>
            </a:r>
          </a:p>
          <a:p>
            <a:pPr algn="ctr"/>
            <a:endParaRPr lang="de-DE" sz="400" dirty="0" smtClean="0">
              <a:solidFill>
                <a:schemeClr val="tx1"/>
              </a:solidFill>
            </a:endParaRPr>
          </a:p>
          <a:p>
            <a:r>
              <a:rPr lang="de-DE" sz="1400" dirty="0" smtClean="0">
                <a:solidFill>
                  <a:schemeClr val="tx1"/>
                </a:solidFill>
              </a:rPr>
              <a:t>Distanz und Toleranzbereich vergleichen</a:t>
            </a:r>
          </a:p>
          <a:p>
            <a:r>
              <a:rPr lang="de-DE" sz="1400" dirty="0" err="1" smtClean="0">
                <a:solidFill>
                  <a:schemeClr val="tx1"/>
                </a:solidFill>
              </a:rPr>
              <a:t>PID.Compute</a:t>
            </a:r>
            <a:r>
              <a:rPr lang="de-DE" sz="1400" dirty="0" smtClean="0">
                <a:solidFill>
                  <a:schemeClr val="tx1"/>
                </a:solidFill>
              </a:rPr>
              <a:t>()</a:t>
            </a:r>
          </a:p>
          <a:p>
            <a:r>
              <a:rPr lang="de-DE" sz="1400" dirty="0" err="1">
                <a:solidFill>
                  <a:schemeClr val="tx1"/>
                </a:solidFill>
              </a:rPr>
              <a:t>v</a:t>
            </a:r>
            <a:r>
              <a:rPr lang="de-DE" sz="1400" dirty="0" err="1" smtClean="0">
                <a:solidFill>
                  <a:schemeClr val="tx1"/>
                </a:solidFill>
              </a:rPr>
              <a:t>oid.motor</a:t>
            </a:r>
            <a:r>
              <a:rPr lang="de-DE" sz="1400" dirty="0" smtClean="0">
                <a:solidFill>
                  <a:schemeClr val="tx1"/>
                </a:solidFill>
              </a:rPr>
              <a:t>(…) </a:t>
            </a:r>
            <a:r>
              <a:rPr lang="de-DE" sz="1400" dirty="0" smtClean="0">
                <a:solidFill>
                  <a:srgbClr val="FFC000"/>
                </a:solidFill>
              </a:rPr>
              <a:t>-&gt; Höhen-/ Richtungsregelung</a:t>
            </a:r>
          </a:p>
          <a:p>
            <a:r>
              <a:rPr lang="de-DE" sz="1400" dirty="0" err="1">
                <a:solidFill>
                  <a:schemeClr val="tx1"/>
                </a:solidFill>
              </a:rPr>
              <a:t>v</a:t>
            </a:r>
            <a:r>
              <a:rPr lang="de-DE" sz="1400" dirty="0" err="1" smtClean="0">
                <a:solidFill>
                  <a:schemeClr val="tx1"/>
                </a:solidFill>
              </a:rPr>
              <a:t>oid</a:t>
            </a:r>
            <a:r>
              <a:rPr lang="de-DE" sz="1400" dirty="0" smtClean="0">
                <a:solidFill>
                  <a:schemeClr val="tx1"/>
                </a:solidFill>
              </a:rPr>
              <a:t> </a:t>
            </a:r>
            <a:r>
              <a:rPr lang="de-DE" sz="1400" dirty="0" err="1" smtClean="0">
                <a:solidFill>
                  <a:schemeClr val="tx1"/>
                </a:solidFill>
              </a:rPr>
              <a:t>abwurf</a:t>
            </a:r>
            <a:r>
              <a:rPr lang="de-DE" sz="1400" dirty="0" smtClean="0">
                <a:solidFill>
                  <a:schemeClr val="tx1"/>
                </a:solidFill>
              </a:rPr>
              <a:t>()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14" name="Abgerundetes Rechteck 13"/>
          <p:cNvSpPr/>
          <p:nvPr/>
        </p:nvSpPr>
        <p:spPr>
          <a:xfrm>
            <a:off x="4101916" y="6093210"/>
            <a:ext cx="3618965" cy="70825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Notfall</a:t>
            </a:r>
          </a:p>
          <a:p>
            <a:pPr algn="ctr"/>
            <a:endParaRPr lang="de-DE" sz="400" dirty="0" smtClean="0">
              <a:solidFill>
                <a:schemeClr val="tx1"/>
              </a:solidFill>
            </a:endParaRPr>
          </a:p>
          <a:p>
            <a:r>
              <a:rPr lang="de-DE" sz="1400" dirty="0" err="1">
                <a:solidFill>
                  <a:schemeClr val="tx1"/>
                </a:solidFill>
              </a:rPr>
              <a:t>v</a:t>
            </a:r>
            <a:r>
              <a:rPr lang="de-DE" sz="1400" dirty="0" err="1" smtClean="0">
                <a:solidFill>
                  <a:schemeClr val="tx1"/>
                </a:solidFill>
              </a:rPr>
              <a:t>oid</a:t>
            </a:r>
            <a:r>
              <a:rPr lang="de-DE" sz="1400" dirty="0" smtClean="0">
                <a:solidFill>
                  <a:schemeClr val="tx1"/>
                </a:solidFill>
              </a:rPr>
              <a:t> </a:t>
            </a:r>
            <a:r>
              <a:rPr lang="de-DE" sz="1400" dirty="0" err="1" smtClean="0">
                <a:solidFill>
                  <a:schemeClr val="tx1"/>
                </a:solidFill>
              </a:rPr>
              <a:t>notfall</a:t>
            </a:r>
            <a:r>
              <a:rPr lang="de-DE" sz="1400" dirty="0" smtClean="0">
                <a:solidFill>
                  <a:schemeClr val="tx1"/>
                </a:solidFill>
              </a:rPr>
              <a:t>()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FA9AD-874C-4F86-9A92-B78FA2E0376B}" type="datetime1">
              <a:rPr lang="de-DE" smtClean="0"/>
              <a:t>03.06.2014</a:t>
            </a:fld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581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0" grpId="0" animBg="1"/>
      <p:bldP spid="12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feld 16"/>
          <p:cNvSpPr txBox="1"/>
          <p:nvPr/>
        </p:nvSpPr>
        <p:spPr>
          <a:xfrm>
            <a:off x="1481274" y="1750182"/>
            <a:ext cx="5085320" cy="3447098"/>
          </a:xfrm>
          <a:prstGeom prst="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smtClean="0"/>
              <a:t>Richtungsregelung</a:t>
            </a:r>
          </a:p>
          <a:p>
            <a:pPr algn="ctr"/>
            <a:endParaRPr lang="de-DE" sz="1200" b="1" dirty="0" smtClean="0"/>
          </a:p>
          <a:p>
            <a:r>
              <a:rPr lang="de-DE" i="1" dirty="0" smtClean="0"/>
              <a:t>Inputs:      </a:t>
            </a:r>
            <a:r>
              <a:rPr lang="de-DE" dirty="0" smtClean="0"/>
              <a:t>Soll-Werte vom Funk</a:t>
            </a:r>
          </a:p>
          <a:p>
            <a:r>
              <a:rPr lang="de-DE" dirty="0" smtClean="0"/>
              <a:t>	 Richtungswerte von IPS</a:t>
            </a:r>
          </a:p>
          <a:p>
            <a:r>
              <a:rPr lang="de-DE" dirty="0"/>
              <a:t>	</a:t>
            </a:r>
            <a:r>
              <a:rPr lang="de-DE" dirty="0" smtClean="0"/>
              <a:t> Richtungswerte von IMU</a:t>
            </a:r>
          </a:p>
          <a:p>
            <a:endParaRPr lang="de-DE" sz="1200" dirty="0" smtClean="0"/>
          </a:p>
          <a:p>
            <a:r>
              <a:rPr lang="de-DE" i="1" dirty="0" smtClean="0"/>
              <a:t>Regelung: </a:t>
            </a:r>
            <a:r>
              <a:rPr lang="de-DE" dirty="0" smtClean="0"/>
              <a:t>Aus Soll-Werten wird eine Soll-Richtung 	 ermittelt, die mit Ist-Werten mittels PID-	 Regler ausgeglichen wird</a:t>
            </a:r>
          </a:p>
          <a:p>
            <a:endParaRPr lang="de-DE" sz="1200" dirty="0" smtClean="0"/>
          </a:p>
          <a:p>
            <a:r>
              <a:rPr lang="de-DE" i="1" dirty="0" smtClean="0"/>
              <a:t>Outputs:   </a:t>
            </a:r>
            <a:r>
              <a:rPr lang="de-DE" dirty="0" smtClean="0"/>
              <a:t>Zwei byte-Werte, der Ausgang 	 	 des PID-Reglers jeweils invertiert und 	 	 nicht-invertiert</a:t>
            </a:r>
            <a:endParaRPr lang="de-DE" dirty="0"/>
          </a:p>
        </p:txBody>
      </p:sp>
      <p:sp>
        <p:nvSpPr>
          <p:cNvPr id="4" name="Ellipse 3"/>
          <p:cNvSpPr/>
          <p:nvPr/>
        </p:nvSpPr>
        <p:spPr>
          <a:xfrm>
            <a:off x="3977811" y="42100"/>
            <a:ext cx="1496095" cy="746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IPS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5" name="Ellipse 4"/>
          <p:cNvSpPr/>
          <p:nvPr/>
        </p:nvSpPr>
        <p:spPr>
          <a:xfrm>
            <a:off x="7695617" y="36500"/>
            <a:ext cx="1496096" cy="72459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Ultraschall</a:t>
            </a:r>
            <a:endParaRPr lang="de-DE" sz="1600" dirty="0">
              <a:solidFill>
                <a:schemeClr val="tx1"/>
              </a:solidFill>
            </a:endParaRPr>
          </a:p>
        </p:txBody>
      </p:sp>
      <p:sp>
        <p:nvSpPr>
          <p:cNvPr id="6" name="Ellipse 5"/>
          <p:cNvSpPr/>
          <p:nvPr/>
        </p:nvSpPr>
        <p:spPr>
          <a:xfrm>
            <a:off x="1844257" y="36500"/>
            <a:ext cx="1496095" cy="746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IMU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" name="Pfeil nach unten 9"/>
          <p:cNvSpPr/>
          <p:nvPr/>
        </p:nvSpPr>
        <p:spPr>
          <a:xfrm>
            <a:off x="8357487" y="909112"/>
            <a:ext cx="172356" cy="607203"/>
          </a:xfrm>
          <a:prstGeom prst="downArrow">
            <a:avLst>
              <a:gd name="adj1" fmla="val 50000"/>
              <a:gd name="adj2" fmla="val 168441"/>
            </a:avLst>
          </a:prstGeom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/>
          <p:cNvSpPr txBox="1"/>
          <p:nvPr/>
        </p:nvSpPr>
        <p:spPr>
          <a:xfrm>
            <a:off x="1093488" y="848960"/>
            <a:ext cx="1412638" cy="8002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600" dirty="0" smtClean="0"/>
              <a:t>Yaw, Pitch, Roll</a:t>
            </a:r>
          </a:p>
          <a:p>
            <a:endParaRPr lang="de-DE" sz="1600" dirty="0" smtClean="0"/>
          </a:p>
          <a:p>
            <a:r>
              <a:rPr lang="de-DE" sz="1400" dirty="0" smtClean="0">
                <a:solidFill>
                  <a:schemeClr val="accent2">
                    <a:lumMod val="75000"/>
                  </a:schemeClr>
                </a:solidFill>
              </a:rPr>
              <a:t>   3 </a:t>
            </a:r>
            <a:r>
              <a:rPr lang="de-DE" sz="1400" dirty="0" err="1" smtClean="0">
                <a:solidFill>
                  <a:schemeClr val="accent2">
                    <a:lumMod val="75000"/>
                  </a:schemeClr>
                </a:solidFill>
              </a:rPr>
              <a:t>float</a:t>
            </a:r>
            <a:r>
              <a:rPr lang="de-DE" sz="1400" dirty="0" smtClean="0">
                <a:solidFill>
                  <a:schemeClr val="accent2">
                    <a:lumMod val="75000"/>
                  </a:schemeClr>
                </a:solidFill>
              </a:rPr>
              <a:t>-Werte</a:t>
            </a:r>
            <a:endParaRPr lang="de-DE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 rot="16200000">
            <a:off x="2021205" y="984234"/>
            <a:ext cx="1868557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600" dirty="0" smtClean="0"/>
              <a:t>FILTERING</a:t>
            </a:r>
          </a:p>
          <a:p>
            <a:pPr algn="ctr"/>
            <a:r>
              <a:rPr lang="de-DE" sz="1400" dirty="0" smtClean="0"/>
              <a:t>(</a:t>
            </a:r>
            <a:r>
              <a:rPr lang="de-DE" sz="1400" dirty="0" err="1" smtClean="0"/>
              <a:t>Mahony</a:t>
            </a:r>
            <a:r>
              <a:rPr lang="de-DE" sz="1400" dirty="0" smtClean="0"/>
              <a:t>)</a:t>
            </a:r>
            <a:endParaRPr lang="de-DE" sz="1400" dirty="0"/>
          </a:p>
        </p:txBody>
      </p:sp>
      <p:sp>
        <p:nvSpPr>
          <p:cNvPr id="14" name="Textfeld 13"/>
          <p:cNvSpPr txBox="1"/>
          <p:nvPr/>
        </p:nvSpPr>
        <p:spPr>
          <a:xfrm rot="16200000">
            <a:off x="3816800" y="1087888"/>
            <a:ext cx="1205695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Funkverbindung</a:t>
            </a:r>
            <a:endParaRPr lang="de-DE" sz="115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639681" y="852518"/>
            <a:ext cx="257549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 err="1" smtClean="0"/>
              <a:t>X_soll</a:t>
            </a:r>
            <a:r>
              <a:rPr lang="de-DE" sz="1600" dirty="0" smtClean="0"/>
              <a:t>, </a:t>
            </a:r>
            <a:r>
              <a:rPr lang="de-DE" sz="1600" dirty="0" err="1" smtClean="0"/>
              <a:t>Y_soll</a:t>
            </a:r>
            <a:r>
              <a:rPr lang="de-DE" sz="1600" dirty="0" smtClean="0"/>
              <a:t>, </a:t>
            </a:r>
            <a:r>
              <a:rPr lang="de-DE" sz="1600" dirty="0" err="1" smtClean="0"/>
              <a:t>Z_soll</a:t>
            </a:r>
            <a:r>
              <a:rPr lang="de-DE" sz="1600" dirty="0" smtClean="0"/>
              <a:t>, 0 v 1</a:t>
            </a:r>
          </a:p>
          <a:p>
            <a:pPr algn="ctr"/>
            <a:r>
              <a:rPr lang="de-DE" sz="1600" dirty="0" smtClean="0"/>
              <a:t>Yaw, Roll</a:t>
            </a:r>
          </a:p>
          <a:p>
            <a:pPr algn="ctr"/>
            <a:r>
              <a:rPr lang="de-DE" sz="1400" dirty="0">
                <a:solidFill>
                  <a:schemeClr val="accent2">
                    <a:lumMod val="75000"/>
                  </a:schemeClr>
                </a:solidFill>
              </a:rPr>
              <a:t>5</a:t>
            </a:r>
            <a:r>
              <a:rPr lang="de-DE" sz="14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de-DE" sz="1400" dirty="0" err="1" smtClean="0">
                <a:solidFill>
                  <a:schemeClr val="accent2">
                    <a:lumMod val="75000"/>
                  </a:schemeClr>
                </a:solidFill>
              </a:rPr>
              <a:t>Float</a:t>
            </a:r>
            <a:r>
              <a:rPr lang="de-DE" sz="1400" dirty="0" smtClean="0">
                <a:solidFill>
                  <a:schemeClr val="accent2">
                    <a:lumMod val="75000"/>
                  </a:schemeClr>
                </a:solidFill>
              </a:rPr>
              <a:t>-Werte, 1 Boolean</a:t>
            </a:r>
            <a:endParaRPr lang="de-DE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8529843" y="852518"/>
            <a:ext cx="241189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/>
              <a:t>Höhe</a:t>
            </a:r>
          </a:p>
          <a:p>
            <a:endParaRPr lang="de-DE" sz="1600" dirty="0" smtClean="0"/>
          </a:p>
          <a:p>
            <a:r>
              <a:rPr lang="de-DE" sz="1400" dirty="0" smtClean="0">
                <a:solidFill>
                  <a:schemeClr val="accent2">
                    <a:lumMod val="75000"/>
                  </a:schemeClr>
                </a:solidFill>
              </a:rPr>
              <a:t>1 </a:t>
            </a:r>
            <a:r>
              <a:rPr lang="de-DE" sz="1400" dirty="0" err="1" smtClean="0">
                <a:solidFill>
                  <a:schemeClr val="accent2">
                    <a:lumMod val="75000"/>
                  </a:schemeClr>
                </a:solidFill>
              </a:rPr>
              <a:t>Float_Mittelwert</a:t>
            </a:r>
            <a:endParaRPr lang="de-DE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8" name="Textfeld 17"/>
          <p:cNvSpPr txBox="1">
            <a:spLocks/>
          </p:cNvSpPr>
          <p:nvPr/>
        </p:nvSpPr>
        <p:spPr>
          <a:xfrm>
            <a:off x="6732634" y="1750182"/>
            <a:ext cx="4477330" cy="3447098"/>
          </a:xfrm>
          <a:prstGeom prst="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de-DE" sz="2000" b="1" dirty="0" smtClean="0"/>
              <a:t>Höhenregelung</a:t>
            </a:r>
          </a:p>
          <a:p>
            <a:pPr algn="ctr"/>
            <a:endParaRPr lang="de-DE" sz="1200" b="1" dirty="0" smtClean="0"/>
          </a:p>
          <a:p>
            <a:r>
              <a:rPr lang="de-DE" i="1" dirty="0" smtClean="0"/>
              <a:t>Inputs:      </a:t>
            </a:r>
            <a:r>
              <a:rPr lang="de-DE" dirty="0" smtClean="0"/>
              <a:t>Höhe von Ultraschall</a:t>
            </a:r>
          </a:p>
          <a:p>
            <a:r>
              <a:rPr lang="de-DE" dirty="0" smtClean="0"/>
              <a:t>	 Höhe von IPS</a:t>
            </a:r>
          </a:p>
          <a:p>
            <a:endParaRPr lang="de-DE" sz="1200" dirty="0" smtClean="0"/>
          </a:p>
          <a:p>
            <a:r>
              <a:rPr lang="de-DE" i="1" dirty="0" smtClean="0"/>
              <a:t>Regelung: </a:t>
            </a:r>
            <a:r>
              <a:rPr lang="de-DE" dirty="0" smtClean="0"/>
              <a:t>Gewichteter Höhen-Mittelwert </a:t>
            </a:r>
          </a:p>
          <a:p>
            <a:r>
              <a:rPr lang="de-DE" dirty="0" smtClean="0"/>
              <a:t>	 wird mit PID-Regler in Schubwerte	 für den Höhenmotor umgewandelt</a:t>
            </a:r>
          </a:p>
          <a:p>
            <a:endParaRPr lang="de-DE" sz="1200" dirty="0" smtClean="0"/>
          </a:p>
          <a:p>
            <a:r>
              <a:rPr lang="de-DE" i="1" dirty="0" smtClean="0"/>
              <a:t>Outputs:   </a:t>
            </a:r>
            <a:r>
              <a:rPr lang="de-DE" dirty="0" smtClean="0"/>
              <a:t>Ein byte-Wert, der Ausgang des 	 PID-Reglers</a:t>
            </a:r>
            <a:endParaRPr lang="de-DE" dirty="0"/>
          </a:p>
        </p:txBody>
      </p:sp>
      <p:sp>
        <p:nvSpPr>
          <p:cNvPr id="19" name="Abgerundetes Rechteck 18"/>
          <p:cNvSpPr/>
          <p:nvPr/>
        </p:nvSpPr>
        <p:spPr>
          <a:xfrm>
            <a:off x="1481274" y="5266823"/>
            <a:ext cx="9737185" cy="1563275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smtClean="0">
                <a:solidFill>
                  <a:schemeClr val="tx1"/>
                </a:solidFill>
              </a:rPr>
              <a:t>Motoransteuerung</a:t>
            </a:r>
            <a:endParaRPr lang="de-DE" sz="1400" dirty="0" smtClean="0">
              <a:solidFill>
                <a:schemeClr val="tx1"/>
              </a:solidFill>
            </a:endParaRPr>
          </a:p>
          <a:p>
            <a:pPr algn="ctr"/>
            <a:endParaRPr lang="de-DE" sz="900" b="1" dirty="0" smtClean="0">
              <a:solidFill>
                <a:schemeClr val="tx1"/>
              </a:solidFill>
            </a:endParaRPr>
          </a:p>
          <a:p>
            <a:r>
              <a:rPr lang="de-DE" i="1" dirty="0" smtClean="0">
                <a:solidFill>
                  <a:schemeClr val="tx1"/>
                </a:solidFill>
              </a:rPr>
              <a:t>Inputs: </a:t>
            </a:r>
            <a:r>
              <a:rPr lang="de-DE" sz="1600" dirty="0" smtClean="0">
                <a:solidFill>
                  <a:schemeClr val="tx1"/>
                </a:solidFill>
              </a:rPr>
              <a:t>3 byte-Werte für den Schub der einzelnen Motoren, 3 </a:t>
            </a:r>
            <a:r>
              <a:rPr lang="de-DE" sz="1600" dirty="0" err="1" smtClean="0">
                <a:solidFill>
                  <a:schemeClr val="tx1"/>
                </a:solidFill>
              </a:rPr>
              <a:t>boolean</a:t>
            </a:r>
            <a:r>
              <a:rPr lang="de-DE" sz="1600" dirty="0" smtClean="0">
                <a:solidFill>
                  <a:schemeClr val="tx1"/>
                </a:solidFill>
              </a:rPr>
              <a:t>-Werte für die Drehrichtung der Motoren</a:t>
            </a:r>
          </a:p>
          <a:p>
            <a:endParaRPr lang="de-DE" sz="900" dirty="0">
              <a:solidFill>
                <a:schemeClr val="tx1"/>
              </a:solidFill>
            </a:endParaRPr>
          </a:p>
          <a:p>
            <a:r>
              <a:rPr lang="de-DE" i="1" dirty="0" smtClean="0">
                <a:solidFill>
                  <a:schemeClr val="tx1"/>
                </a:solidFill>
              </a:rPr>
              <a:t>Funktionsweise: </a:t>
            </a:r>
            <a:r>
              <a:rPr lang="de-DE" sz="1600" dirty="0" smtClean="0">
                <a:solidFill>
                  <a:schemeClr val="tx1"/>
                </a:solidFill>
              </a:rPr>
              <a:t>Die Funktion </a:t>
            </a:r>
            <a:r>
              <a:rPr lang="de-DE" sz="1600" dirty="0" err="1" smtClean="0">
                <a:solidFill>
                  <a:schemeClr val="tx1"/>
                </a:solidFill>
              </a:rPr>
              <a:t>void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motor</a:t>
            </a:r>
            <a:r>
              <a:rPr lang="de-DE" sz="1600" dirty="0" smtClean="0">
                <a:solidFill>
                  <a:schemeClr val="tx1"/>
                </a:solidFill>
              </a:rPr>
              <a:t>(</a:t>
            </a:r>
            <a:r>
              <a:rPr lang="de-DE" sz="1600" dirty="0" err="1" smtClean="0">
                <a:solidFill>
                  <a:schemeClr val="tx1"/>
                </a:solidFill>
              </a:rPr>
              <a:t>byte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motor</a:t>
            </a:r>
            <a:r>
              <a:rPr lang="de-DE" sz="1600" dirty="0" smtClean="0">
                <a:solidFill>
                  <a:schemeClr val="tx1"/>
                </a:solidFill>
              </a:rPr>
              <a:t>, </a:t>
            </a:r>
            <a:r>
              <a:rPr lang="de-DE" sz="1600" dirty="0" err="1" smtClean="0">
                <a:solidFill>
                  <a:schemeClr val="tx1"/>
                </a:solidFill>
              </a:rPr>
              <a:t>boolean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direction</a:t>
            </a:r>
            <a:r>
              <a:rPr lang="de-DE" sz="1600" dirty="0" smtClean="0">
                <a:solidFill>
                  <a:schemeClr val="tx1"/>
                </a:solidFill>
              </a:rPr>
              <a:t>, </a:t>
            </a:r>
            <a:r>
              <a:rPr lang="de-DE" sz="1600" dirty="0" err="1" smtClean="0">
                <a:solidFill>
                  <a:schemeClr val="tx1"/>
                </a:solidFill>
              </a:rPr>
              <a:t>byte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speed</a:t>
            </a:r>
            <a:r>
              <a:rPr lang="de-DE" sz="1600" dirty="0" smtClean="0">
                <a:solidFill>
                  <a:schemeClr val="tx1"/>
                </a:solidFill>
              </a:rPr>
              <a:t>) Greift über die Motortreiber auf die Motoren zu, stellt deren Drehrichtung und Drehintensität ein</a:t>
            </a:r>
            <a:endParaRPr lang="de-DE" sz="1600" dirty="0">
              <a:solidFill>
                <a:schemeClr val="tx1"/>
              </a:solidFill>
            </a:endParaRPr>
          </a:p>
        </p:txBody>
      </p:sp>
      <p:sp>
        <p:nvSpPr>
          <p:cNvPr id="20" name="Pfeil nach unten 19"/>
          <p:cNvSpPr/>
          <p:nvPr/>
        </p:nvSpPr>
        <p:spPr>
          <a:xfrm>
            <a:off x="4639681" y="909113"/>
            <a:ext cx="172356" cy="607203"/>
          </a:xfrm>
          <a:prstGeom prst="downArrow">
            <a:avLst>
              <a:gd name="adj1" fmla="val 50000"/>
              <a:gd name="adj2" fmla="val 168441"/>
            </a:avLst>
          </a:prstGeom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Pfeil nach unten 20"/>
          <p:cNvSpPr/>
          <p:nvPr/>
        </p:nvSpPr>
        <p:spPr>
          <a:xfrm>
            <a:off x="2506127" y="918940"/>
            <a:ext cx="172356" cy="607203"/>
          </a:xfrm>
          <a:prstGeom prst="downArrow">
            <a:avLst>
              <a:gd name="adj1" fmla="val 50000"/>
              <a:gd name="adj2" fmla="val 168441"/>
            </a:avLst>
          </a:prstGeom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6C014-58C1-4BE0-9AA2-F1D62DBCBD88}" type="datetime1">
              <a:rPr lang="de-DE" smtClean="0"/>
              <a:t>03.06.2014</a:t>
            </a:fld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196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4" grpId="0" animBg="1"/>
      <p:bldP spid="5" grpId="0" animBg="1"/>
      <p:bldP spid="6" grpId="0" animBg="1"/>
      <p:bldP spid="10" grpId="0" animBg="1"/>
      <p:bldP spid="12" grpId="0"/>
      <p:bldP spid="13" grpId="0"/>
      <p:bldP spid="14" grpId="0"/>
      <p:bldP spid="15" grpId="0"/>
      <p:bldP spid="16" grpId="0"/>
      <p:bldP spid="18" grpId="0" animBg="1"/>
      <p:bldP spid="19" grpId="0" animBg="1"/>
      <p:bldP spid="20" grpId="0" animBg="1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9B5D-D7A6-4AF6-9701-ECF4ECA8387D}" type="datetime1">
              <a:rPr lang="de-DE" smtClean="0"/>
              <a:t>03.06.2014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Flying Circus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CC8AB-DE46-4501-9AE5-EE7FE10B0622}" type="slidenum">
              <a:rPr lang="de-DE" smtClean="0"/>
              <a:t>9</a:t>
            </a:fld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2893325" y="368490"/>
            <a:ext cx="4281198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 smtClean="0"/>
          </a:p>
          <a:p>
            <a:r>
              <a:rPr lang="de-DE" dirty="0" smtClean="0"/>
              <a:t>Motortreiber 		6.80</a:t>
            </a:r>
            <a:r>
              <a:rPr lang="de-DE" dirty="0"/>
              <a:t>€</a:t>
            </a:r>
            <a:br>
              <a:rPr lang="de-DE" dirty="0"/>
            </a:br>
            <a:r>
              <a:rPr lang="de-DE" dirty="0" smtClean="0"/>
              <a:t>Motortreiber		6.80</a:t>
            </a:r>
            <a:r>
              <a:rPr lang="de-DE" dirty="0"/>
              <a:t>€</a:t>
            </a:r>
            <a:br>
              <a:rPr lang="de-DE" dirty="0"/>
            </a:br>
            <a:r>
              <a:rPr lang="de-DE" dirty="0" smtClean="0"/>
              <a:t>Motortreiber		6.80</a:t>
            </a:r>
            <a:r>
              <a:rPr lang="de-DE" dirty="0"/>
              <a:t>€</a:t>
            </a:r>
            <a:br>
              <a:rPr lang="de-DE" dirty="0"/>
            </a:br>
            <a:r>
              <a:rPr lang="de-DE" dirty="0" smtClean="0"/>
              <a:t>Schaltregler		5.00</a:t>
            </a:r>
            <a:r>
              <a:rPr lang="de-DE" dirty="0"/>
              <a:t>€</a:t>
            </a:r>
            <a:br>
              <a:rPr lang="de-DE" dirty="0"/>
            </a:br>
            <a:r>
              <a:rPr lang="de-DE" dirty="0" smtClean="0"/>
              <a:t>Schaltregler		5.00</a:t>
            </a:r>
            <a:r>
              <a:rPr lang="de-DE" dirty="0"/>
              <a:t>€</a:t>
            </a:r>
            <a:br>
              <a:rPr lang="de-DE" dirty="0"/>
            </a:br>
            <a:r>
              <a:rPr lang="de-DE" dirty="0"/>
              <a:t>Transistor </a:t>
            </a:r>
            <a:r>
              <a:rPr lang="de-DE" dirty="0" smtClean="0"/>
              <a:t>HEXFET		0.70</a:t>
            </a:r>
            <a:r>
              <a:rPr lang="de-DE" dirty="0"/>
              <a:t>€</a:t>
            </a:r>
            <a:br>
              <a:rPr lang="de-DE" dirty="0"/>
            </a:br>
            <a:r>
              <a:rPr lang="de-DE" dirty="0" smtClean="0"/>
              <a:t>CMOS			0.18</a:t>
            </a:r>
            <a:r>
              <a:rPr lang="de-DE" dirty="0"/>
              <a:t>€</a:t>
            </a:r>
            <a:br>
              <a:rPr lang="de-DE" dirty="0"/>
            </a:br>
            <a:r>
              <a:rPr lang="de-DE" dirty="0" smtClean="0"/>
              <a:t>Feinsicherung		1.59€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 smtClean="0"/>
              <a:t>			0.99€</a:t>
            </a:r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352934" y="368490"/>
            <a:ext cx="2208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u="sng" dirty="0" err="1"/>
              <a:t>Enstandene</a:t>
            </a:r>
            <a:r>
              <a:rPr lang="de-DE" i="1" u="sng" dirty="0"/>
              <a:t> Kosten:</a:t>
            </a:r>
          </a:p>
          <a:p>
            <a:endParaRPr lang="de-DE" dirty="0"/>
          </a:p>
        </p:txBody>
      </p:sp>
      <p:cxnSp>
        <p:nvCxnSpPr>
          <p:cNvPr id="8" name="Gerader Verbinder 7"/>
          <p:cNvCxnSpPr/>
          <p:nvPr/>
        </p:nvCxnSpPr>
        <p:spPr>
          <a:xfrm>
            <a:off x="5033924" y="4400827"/>
            <a:ext cx="135049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80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293</Words>
  <Application>Microsoft Office PowerPoint</Application>
  <PresentationFormat>Breitbild</PresentationFormat>
  <Paragraphs>152</Paragraphs>
  <Slides>11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Lorenz Kenndoff</dc:creator>
  <cp:lastModifiedBy>Lorenz Kenndoff</cp:lastModifiedBy>
  <cp:revision>33</cp:revision>
  <dcterms:created xsi:type="dcterms:W3CDTF">2014-06-01T16:40:12Z</dcterms:created>
  <dcterms:modified xsi:type="dcterms:W3CDTF">2014-06-03T06:43:06Z</dcterms:modified>
</cp:coreProperties>
</file>

<file path=docProps/thumbnail.jpeg>
</file>